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7" r:id="rId4"/>
    <p:sldId id="259" r:id="rId5"/>
    <p:sldId id="261" r:id="rId6"/>
    <p:sldId id="264" r:id="rId7"/>
    <p:sldId id="260" r:id="rId8"/>
    <p:sldId id="262" r:id="rId9"/>
    <p:sldId id="265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2784"/>
  </p:normalViewPr>
  <p:slideViewPr>
    <p:cSldViewPr snapToGrid="0" snapToObjects="1">
      <p:cViewPr varScale="1">
        <p:scale>
          <a:sx n="109" d="100"/>
          <a:sy n="109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2CA8-42BF-9649-BB54-F027495D010B}" type="datetimeFigureOut">
              <a:rPr lang="en-US" smtClean="0"/>
              <a:t>7/30/21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1404-6C00-7043-8CF1-2C72DAB6F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79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2CA8-42BF-9649-BB54-F027495D010B}" type="datetimeFigureOut">
              <a:rPr lang="en-US" smtClean="0"/>
              <a:t>7/30/21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1404-6C00-7043-8CF1-2C72DAB6F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2CA8-42BF-9649-BB54-F027495D010B}" type="datetimeFigureOut">
              <a:rPr lang="en-US" smtClean="0"/>
              <a:t>7/30/21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1404-6C00-7043-8CF1-2C72DAB6F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2CA8-42BF-9649-BB54-F027495D010B}" type="datetimeFigureOut">
              <a:rPr lang="en-US" smtClean="0"/>
              <a:t>7/30/21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1404-6C00-7043-8CF1-2C72DAB6F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28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2CA8-42BF-9649-BB54-F027495D010B}" type="datetimeFigureOut">
              <a:rPr lang="en-US" smtClean="0"/>
              <a:t>7/30/21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1404-6C00-7043-8CF1-2C72DAB6F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6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2CA8-42BF-9649-BB54-F027495D010B}" type="datetimeFigureOut">
              <a:rPr lang="en-US" smtClean="0"/>
              <a:t>7/30/21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1404-6C00-7043-8CF1-2C72DAB6F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3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2CA8-42BF-9649-BB54-F027495D010B}" type="datetimeFigureOut">
              <a:rPr lang="en-US" smtClean="0"/>
              <a:t>7/30/21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1404-6C00-7043-8CF1-2C72DAB6F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94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2CA8-42BF-9649-BB54-F027495D010B}" type="datetimeFigureOut">
              <a:rPr lang="en-US" smtClean="0"/>
              <a:t>7/30/21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1404-6C00-7043-8CF1-2C72DAB6F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9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2CA8-42BF-9649-BB54-F027495D010B}" type="datetimeFigureOut">
              <a:rPr lang="en-US" smtClean="0"/>
              <a:t>7/30/21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1404-6C00-7043-8CF1-2C72DAB6F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5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2CA8-42BF-9649-BB54-F027495D010B}" type="datetimeFigureOut">
              <a:rPr lang="en-US" smtClean="0"/>
              <a:t>7/30/21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1404-6C00-7043-8CF1-2C72DAB6F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97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2CA8-42BF-9649-BB54-F027495D010B}" type="datetimeFigureOut">
              <a:rPr lang="en-US" smtClean="0"/>
              <a:t>7/30/21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1404-6C00-7043-8CF1-2C72DAB6F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3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A2CA8-42BF-9649-BB54-F027495D010B}" type="datetimeFigureOut">
              <a:rPr lang="en-US" smtClean="0"/>
              <a:t>7/30/21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21404-6C00-7043-8CF1-2C72DAB6F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7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peuroperse.weebly.com/" TargetMode="External"/><Relationship Id="rId2" Type="http://schemas.openxmlformats.org/officeDocument/2006/relationships/hyperlink" Target="http://apushistoryperse.weebl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mericangovernmentperse.com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0371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Welcome:</a:t>
            </a:r>
            <a:br>
              <a:rPr lang="en-US" sz="4000" dirty="0"/>
            </a:br>
            <a:r>
              <a:rPr lang="en-US" sz="4000" dirty="0"/>
              <a:t>Mr. John </a:t>
            </a:r>
            <a:r>
              <a:rPr lang="en-US" sz="4000" dirty="0" err="1"/>
              <a:t>Perse</a:t>
            </a:r>
            <a:br>
              <a:rPr lang="en-US" sz="4000" dirty="0"/>
            </a:br>
            <a:r>
              <a:rPr lang="en-US" sz="4000" dirty="0"/>
              <a:t>Room 149</a:t>
            </a:r>
            <a:br>
              <a:rPr lang="en-US" sz="4000" dirty="0"/>
            </a:br>
            <a:r>
              <a:rPr lang="en-US" sz="4000" dirty="0" err="1"/>
              <a:t>jdp@beachwoodschools.org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26080"/>
            <a:ext cx="9144000" cy="3200400"/>
          </a:xfrm>
        </p:spPr>
        <p:txBody>
          <a:bodyPr>
            <a:noAutofit/>
          </a:bodyPr>
          <a:lstStyle/>
          <a:p>
            <a:r>
              <a:rPr lang="en-US" sz="3200" dirty="0"/>
              <a:t>36th  year as a teacher (25</a:t>
            </a:r>
            <a:r>
              <a:rPr lang="en-US" sz="3200" baseline="30000" dirty="0"/>
              <a:t>th</a:t>
            </a:r>
            <a:r>
              <a:rPr lang="en-US" sz="3200" dirty="0"/>
              <a:t>  year in Beachwood H.S.)</a:t>
            </a:r>
          </a:p>
          <a:p>
            <a:r>
              <a:rPr lang="en-US" sz="3200" dirty="0"/>
              <a:t>36 years as a college / high school football coach</a:t>
            </a:r>
          </a:p>
          <a:p>
            <a:r>
              <a:rPr lang="en-US" sz="3200" dirty="0"/>
              <a:t>1980: BA History: University of Virginia </a:t>
            </a:r>
          </a:p>
          <a:p>
            <a:r>
              <a:rPr lang="en-US" sz="3200" dirty="0"/>
              <a:t>1981: MA Government, National Security Studies, Political Philosophy: Georgetown University</a:t>
            </a:r>
          </a:p>
          <a:p>
            <a:r>
              <a:rPr lang="en-US" sz="3200" dirty="0"/>
              <a:t>1981 – 1985: Analyst: Center for Naval Analyses</a:t>
            </a:r>
          </a:p>
        </p:txBody>
      </p:sp>
    </p:spTree>
    <p:extLst>
      <p:ext uri="{BB962C8B-B14F-4D97-AF65-F5344CB8AC3E}">
        <p14:creationId xmlns:p14="http://schemas.microsoft.com/office/powerpoint/2010/main" val="192101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205105"/>
            <a:ext cx="9182100" cy="6652895"/>
          </a:xfrm>
        </p:spPr>
      </p:pic>
    </p:spTree>
    <p:extLst>
      <p:ext uri="{BB962C8B-B14F-4D97-AF65-F5344CB8AC3E}">
        <p14:creationId xmlns:p14="http://schemas.microsoft.com/office/powerpoint/2010/main" val="799288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" y="1348740"/>
            <a:ext cx="11193780" cy="5280660"/>
          </a:xfrm>
        </p:spPr>
      </p:pic>
    </p:spTree>
    <p:extLst>
      <p:ext uri="{BB962C8B-B14F-4D97-AF65-F5344CB8AC3E}">
        <p14:creationId xmlns:p14="http://schemas.microsoft.com/office/powerpoint/2010/main" val="979700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6" y="776290"/>
            <a:ext cx="6013185" cy="43513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845345"/>
            <a:ext cx="60131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98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= Performance  (E + R = 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Behavior consists of:</a:t>
            </a:r>
          </a:p>
          <a:p>
            <a:r>
              <a:rPr lang="en-US" dirty="0"/>
              <a:t>1. focus and seriousness in classroom</a:t>
            </a:r>
          </a:p>
          <a:p>
            <a:r>
              <a:rPr lang="en-US" dirty="0"/>
              <a:t>2. listening, following directions, and paying attention</a:t>
            </a:r>
          </a:p>
          <a:p>
            <a:r>
              <a:rPr lang="en-US" dirty="0"/>
              <a:t>3. completing assignments to the best of your ability</a:t>
            </a:r>
          </a:p>
          <a:p>
            <a:r>
              <a:rPr lang="en-US" dirty="0"/>
              <a:t>4. completing assignments on time</a:t>
            </a:r>
          </a:p>
          <a:p>
            <a:r>
              <a:rPr lang="en-US" dirty="0"/>
              <a:t>5. out of class work: homework, studying for tests, getting started</a:t>
            </a:r>
          </a:p>
          <a:p>
            <a:r>
              <a:rPr lang="en-US" dirty="0"/>
              <a:t>6. asking questions and seeking help</a:t>
            </a:r>
          </a:p>
          <a:p>
            <a:r>
              <a:rPr lang="en-US" dirty="0"/>
              <a:t>7. TAKING NOTES</a:t>
            </a:r>
          </a:p>
        </p:txBody>
      </p:sp>
    </p:spTree>
    <p:extLst>
      <p:ext uri="{BB962C8B-B14F-4D97-AF65-F5344CB8AC3E}">
        <p14:creationId xmlns:p14="http://schemas.microsoft.com/office/powerpoint/2010/main" val="734442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486400"/>
          </a:xfrm>
        </p:spPr>
        <p:txBody>
          <a:bodyPr>
            <a:noAutofit/>
          </a:bodyPr>
          <a:lstStyle/>
          <a:p>
            <a:r>
              <a:rPr lang="en-US" sz="3200" dirty="0"/>
              <a:t>Come to class on time with the proper materials and the proper attitude: be prepared to contribute to the process</a:t>
            </a:r>
          </a:p>
          <a:p>
            <a:r>
              <a:rPr lang="en-US" sz="3200" dirty="0"/>
              <a:t>Lap top computers / chrome books are for on-line work; research overwhelmingly demonstrates that taking notes by hand is much more effective for learning, analysis, and memory than taking notes on a lap top</a:t>
            </a:r>
          </a:p>
          <a:p>
            <a:r>
              <a:rPr lang="en-US" sz="3200" dirty="0"/>
              <a:t>Phones: two choices:</a:t>
            </a:r>
          </a:p>
          <a:p>
            <a:pPr lvl="1"/>
            <a:r>
              <a:rPr lang="en-US" sz="3200" dirty="0"/>
              <a:t>Put Away</a:t>
            </a:r>
          </a:p>
          <a:p>
            <a:pPr lvl="1"/>
            <a:r>
              <a:rPr lang="en-US" sz="3200" dirty="0"/>
              <a:t>Taken Away</a:t>
            </a:r>
          </a:p>
          <a:p>
            <a:r>
              <a:rPr lang="en-US" sz="3200" dirty="0"/>
              <a:t>Bathroom breaks kept to a minimum: never during a test</a:t>
            </a:r>
          </a:p>
        </p:txBody>
      </p:sp>
    </p:spTree>
    <p:extLst>
      <p:ext uri="{BB962C8B-B14F-4D97-AF65-F5344CB8AC3E}">
        <p14:creationId xmlns:p14="http://schemas.microsoft.com/office/powerpoint/2010/main" val="144035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Expectations: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Food and drinks, other than water, are not permitted in class</a:t>
            </a:r>
          </a:p>
          <a:p>
            <a:r>
              <a:rPr lang="en-US" sz="3200" dirty="0"/>
              <a:t>It is required that all students will be respectful of one another</a:t>
            </a:r>
          </a:p>
          <a:p>
            <a:r>
              <a:rPr lang="en-US" sz="3200" dirty="0"/>
              <a:t>Students will not wear hats in the classroom</a:t>
            </a:r>
          </a:p>
          <a:p>
            <a:r>
              <a:rPr lang="en-US" sz="3200" dirty="0"/>
              <a:t>All information regarding tests, assignments, etc. will be posted on the course web pages, and the back board.  There will also be verbal reminders on a daily basis</a:t>
            </a:r>
          </a:p>
          <a:p>
            <a:r>
              <a:rPr lang="en-US" sz="3200" dirty="0"/>
              <a:t>Life Lessons = Academic Lessons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139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049000" cy="4780915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It is OK to struggle; learning often occurs outside a student’s “comfort zone”.  Progress is NOT possible without some deviation from the norm</a:t>
            </a:r>
          </a:p>
          <a:p>
            <a:r>
              <a:rPr lang="en-US" sz="3200" dirty="0"/>
              <a:t>It is NOT OK to be uninformed and to succumb to helplessness</a:t>
            </a:r>
          </a:p>
          <a:p>
            <a:r>
              <a:rPr lang="en-US" sz="3200" dirty="0"/>
              <a:t>Help is always available</a:t>
            </a:r>
          </a:p>
          <a:p>
            <a:pPr lvl="1"/>
            <a:r>
              <a:rPr lang="en-US" sz="3200" dirty="0"/>
              <a:t>Academy Periods</a:t>
            </a:r>
          </a:p>
          <a:p>
            <a:pPr lvl="1"/>
            <a:r>
              <a:rPr lang="en-US" sz="3200" dirty="0"/>
              <a:t>Student Folders</a:t>
            </a:r>
          </a:p>
          <a:p>
            <a:pPr lvl="1"/>
            <a:r>
              <a:rPr lang="en-US" sz="3200" dirty="0"/>
              <a:t>Class Participation</a:t>
            </a:r>
          </a:p>
          <a:p>
            <a:r>
              <a:rPr lang="en-US" sz="3200" dirty="0"/>
              <a:t>Absences negatively impact opportunities for success</a:t>
            </a:r>
          </a:p>
          <a:p>
            <a:r>
              <a:rPr lang="en-US" sz="3200" dirty="0"/>
              <a:t>Grades posted on Infinite Campus as soon as humanly possible</a:t>
            </a:r>
          </a:p>
        </p:txBody>
      </p:sp>
    </p:spTree>
    <p:extLst>
      <p:ext uri="{BB962C8B-B14F-4D97-AF65-F5344CB8AC3E}">
        <p14:creationId xmlns:p14="http://schemas.microsoft.com/office/powerpoint/2010/main" val="59934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Course Web Pages: The Path to All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AP US History: </a:t>
            </a:r>
          </a:p>
          <a:p>
            <a:pPr marL="0" indent="0">
              <a:buNone/>
            </a:pPr>
            <a:r>
              <a:rPr lang="en-US" sz="3200" b="1" u="sng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</a:t>
            </a:r>
            <a:r>
              <a:rPr lang="en-US" sz="3200" b="1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http://apushistoryperse.weebly.com</a:t>
            </a:r>
            <a:endParaRPr lang="en-US" sz="3200" b="1" dirty="0">
              <a:solidFill>
                <a:srgbClr val="00B0F0"/>
              </a:solidFill>
            </a:endParaRPr>
          </a:p>
          <a:p>
            <a:r>
              <a:rPr lang="en-US" sz="3200" b="1" dirty="0">
                <a:solidFill>
                  <a:srgbClr val="00B050"/>
                </a:solidFill>
              </a:rPr>
              <a:t>AP Modern European History: </a:t>
            </a:r>
            <a:r>
              <a:rPr lang="en-US" sz="3200" b="1" dirty="0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http://apeuroperse.weebly.com/</a:t>
            </a:r>
            <a:endParaRPr lang="en-US" sz="3200" b="1" dirty="0">
              <a:solidFill>
                <a:srgbClr val="00B050"/>
              </a:solidFill>
            </a:endParaRPr>
          </a:p>
          <a:p>
            <a:r>
              <a:rPr lang="en-US" sz="3200" b="1" dirty="0">
                <a:solidFill>
                  <a:srgbClr val="FF0000"/>
                </a:solidFill>
              </a:rPr>
              <a:t>American Government: </a:t>
            </a:r>
            <a:r>
              <a:rPr lang="en-US" sz="3200" b="1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http://www.americangovernmentperse.com/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9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Realities of an AP History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It is NOT easy; good grades from previous classes are simply the ticket for admission to an AP class. </a:t>
            </a:r>
          </a:p>
          <a:p>
            <a:r>
              <a:rPr lang="en-US" dirty="0"/>
              <a:t>THIS IS AN ENTIRELY NEW REALITY</a:t>
            </a:r>
          </a:p>
          <a:p>
            <a:pPr lvl="1"/>
            <a:r>
              <a:rPr lang="en-US" sz="2800" dirty="0"/>
              <a:t>Preparation for the rigors of college classes</a:t>
            </a:r>
          </a:p>
          <a:p>
            <a:pPr lvl="1"/>
            <a:r>
              <a:rPr lang="en-US" sz="2800" dirty="0"/>
              <a:t>Preparation for the rigors of the AP Exam</a:t>
            </a:r>
          </a:p>
          <a:p>
            <a:pPr lvl="1"/>
            <a:r>
              <a:rPr lang="en-US" sz="2800" dirty="0"/>
              <a:t>The pace and the depth of the class are different from all previous classes</a:t>
            </a:r>
          </a:p>
          <a:p>
            <a:pPr lvl="1"/>
            <a:r>
              <a:rPr lang="en-US" sz="2800" dirty="0"/>
              <a:t>Reading, writing, speaking, thinking, analyzing, and researching are required</a:t>
            </a:r>
          </a:p>
          <a:p>
            <a:pPr lvl="1"/>
            <a:r>
              <a:rPr lang="en-US" sz="2800" dirty="0"/>
              <a:t>Students must be much more independent than ever before</a:t>
            </a:r>
          </a:p>
          <a:p>
            <a:pPr lvl="1"/>
            <a:r>
              <a:rPr lang="en-US" sz="2800" dirty="0"/>
              <a:t>There is ALWAYS “homework” </a:t>
            </a:r>
          </a:p>
          <a:p>
            <a:pPr lvl="1"/>
            <a:r>
              <a:rPr lang="en-US" sz="2800" dirty="0"/>
              <a:t>Concepts, interpretations, evidence, analysis more </a:t>
            </a:r>
            <a:r>
              <a:rPr lang="en-US" sz="2800" dirty="0" err="1"/>
              <a:t>impt</a:t>
            </a:r>
            <a:r>
              <a:rPr lang="en-US" sz="2800" dirty="0"/>
              <a:t>. than memorizing facts</a:t>
            </a:r>
          </a:p>
        </p:txBody>
      </p:sp>
    </p:spTree>
    <p:extLst>
      <p:ext uri="{BB962C8B-B14F-4D97-AF65-F5344CB8AC3E}">
        <p14:creationId xmlns:p14="http://schemas.microsoft.com/office/powerpoint/2010/main" val="35727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 Realities (continued) Overall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course content: specific material</a:t>
            </a:r>
          </a:p>
          <a:p>
            <a:pPr lvl="1"/>
            <a:r>
              <a:rPr lang="en-US" dirty="0"/>
              <a:t>Who? What? When? Where?  But, more significantly</a:t>
            </a:r>
            <a:r>
              <a:rPr lang="is-IS" dirty="0"/>
              <a:t>…</a:t>
            </a:r>
          </a:p>
          <a:p>
            <a:pPr lvl="1"/>
            <a:r>
              <a:rPr lang="is-IS" dirty="0"/>
              <a:t>How? Why? So What?</a:t>
            </a:r>
          </a:p>
          <a:p>
            <a:r>
              <a:rPr lang="is-IS" dirty="0"/>
              <a:t>The process</a:t>
            </a:r>
          </a:p>
          <a:p>
            <a:pPr lvl="1"/>
            <a:r>
              <a:rPr lang="is-IS" dirty="0"/>
              <a:t>Study skills and methodologies (college prep)</a:t>
            </a:r>
          </a:p>
          <a:p>
            <a:pPr lvl="1"/>
            <a:r>
              <a:rPr lang="en-US" dirty="0"/>
              <a:t>H</a:t>
            </a:r>
            <a:r>
              <a:rPr lang="is-IS" dirty="0"/>
              <a:t>igher level thinking skills / oral and written communication skills / writing</a:t>
            </a:r>
          </a:p>
          <a:p>
            <a:r>
              <a:rPr lang="en-US" dirty="0"/>
              <a:t>The Awareness</a:t>
            </a:r>
          </a:p>
          <a:p>
            <a:pPr lvl="1"/>
            <a:r>
              <a:rPr lang="en-US" dirty="0"/>
              <a:t>Students need to become more aware of what THEY need to do to learn</a:t>
            </a:r>
          </a:p>
          <a:p>
            <a:pPr lvl="1"/>
            <a:r>
              <a:rPr lang="en-US" dirty="0"/>
              <a:t>Students need to become more aware of their own progress</a:t>
            </a:r>
          </a:p>
          <a:p>
            <a:pPr lvl="1"/>
            <a:r>
              <a:rPr lang="en-US" dirty="0"/>
              <a:t>Students must learn </a:t>
            </a:r>
            <a:r>
              <a:rPr lang="en-US" i="1" dirty="0"/>
              <a:t>HOW</a:t>
            </a:r>
            <a:r>
              <a:rPr lang="en-US" dirty="0"/>
              <a:t> to learn</a:t>
            </a:r>
          </a:p>
          <a:p>
            <a:pPr lvl="1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32118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601</Words>
  <Application>Microsoft Macintosh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Welcome: Mr. John Perse Room 149 jdp@beachwoodschools.org</vt:lpstr>
      <vt:lpstr>PowerPoint Presentation</vt:lpstr>
      <vt:lpstr>Behavior = Performance  (E + R = O)</vt:lpstr>
      <vt:lpstr>Expectations</vt:lpstr>
      <vt:lpstr>Expectations: Continued</vt:lpstr>
      <vt:lpstr>Responsibility</vt:lpstr>
      <vt:lpstr>Course Web Pages: The Path to All Information</vt:lpstr>
      <vt:lpstr>The Realities of an AP History Course</vt:lpstr>
      <vt:lpstr>AP Realities (continued) Overall Focus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jdp@beachwoodschools.org</dc:creator>
  <cp:lastModifiedBy>Microsoft Office User</cp:lastModifiedBy>
  <cp:revision>44</cp:revision>
  <dcterms:created xsi:type="dcterms:W3CDTF">2017-07-19T19:27:48Z</dcterms:created>
  <dcterms:modified xsi:type="dcterms:W3CDTF">2021-07-30T15:30:05Z</dcterms:modified>
</cp:coreProperties>
</file>